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Lexend Light"/>
      <p:regular r:id="rId26"/>
      <p:bold r:id="rId27"/>
    </p:embeddedFont>
    <p:embeddedFont>
      <p:font typeface="Lexen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exendLight-regular.fntdata"/><Relationship Id="rId25" Type="http://schemas.openxmlformats.org/officeDocument/2006/relationships/slide" Target="slides/slide19.xml"/><Relationship Id="rId28" Type="http://schemas.openxmlformats.org/officeDocument/2006/relationships/font" Target="fonts/Lexend-regular.fntdata"/><Relationship Id="rId27" Type="http://schemas.openxmlformats.org/officeDocument/2006/relationships/font" Target="fonts/LexendLight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exen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jpg>
</file>

<file path=ppt/media/image14.gif>
</file>

<file path=ppt/media/image15.gif>
</file>

<file path=ppt/media/image16.gif>
</file>

<file path=ppt/media/image17.png>
</file>

<file path=ppt/media/image18.gif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2f7cb7633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42f7cb7633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04bf5e6a0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04bf5e6a0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31de812b2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431de812b2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431de812b2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431de812b2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431de812b2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431de812b2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437d68b39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437d68b39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04bf5e6a0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04bf5e6a0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04bf5e6a0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04bf5e6a0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04bf5e6a0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04bf5e6a0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43540eecdd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43540eecd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4bf5e6a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4bf5e6a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04bf5e6a0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04bf5e6a0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4bf5e6a0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4bf5e6a0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2f7cb763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42f7cb763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42f7cb7633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42f7cb7633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431de812b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431de812b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431de812b2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431de812b2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431de812b2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431de812b2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■"/>
              <a:defRPr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■"/>
              <a:defRPr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■"/>
              <a:defRPr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uss 2025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008075" y="1152475"/>
            <a:ext cx="416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Lexend Light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■"/>
              <a:defRPr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■"/>
              <a:defRPr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■"/>
              <a:defRPr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uss 2025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"/>
              <a:buNone/>
              <a:defRPr sz="2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"/>
              <a:buChar char="●"/>
              <a:defRPr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"/>
              <a:buNone/>
              <a:defRPr sz="2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"/>
              <a:buChar char="●"/>
              <a:defRPr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gif"/><Relationship Id="rId4" Type="http://schemas.openxmlformats.org/officeDocument/2006/relationships/image" Target="../media/image1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gif"/><Relationship Id="rId4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311708" y="6780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Klasyfikacja</a:t>
            </a:r>
            <a:endParaRPr/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311700" y="27971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B7B7B7"/>
                </a:solidFill>
              </a:rPr>
              <a:t>Lato 2025</a:t>
            </a:r>
            <a:endParaRPr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Uzupełnienia</a:t>
            </a:r>
            <a:endParaRPr/>
          </a:p>
        </p:txBody>
      </p:sp>
      <p:sp>
        <p:nvSpPr>
          <p:cNvPr id="172" name="Google Shape;172;p34"/>
          <p:cNvSpPr txBox="1"/>
          <p:nvPr>
            <p:ph idx="1" type="body"/>
          </p:nvPr>
        </p:nvSpPr>
        <p:spPr>
          <a:xfrm>
            <a:off x="1008075" y="1152475"/>
            <a:ext cx="335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Metoda gradientu prostego to najbardziej podstawowa z metod gradientowych, innymi są 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stochastyczna metoda gradientu prostego,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AdaGrad,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RMSProp,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Adam (&lt;3).</a:t>
            </a:r>
            <a:endParaRPr/>
          </a:p>
        </p:txBody>
      </p:sp>
      <p:sp>
        <p:nvSpPr>
          <p:cNvPr id="173" name="Google Shape;173;p34"/>
          <p:cNvSpPr txBox="1"/>
          <p:nvPr>
            <p:ph idx="1" type="body"/>
          </p:nvPr>
        </p:nvSpPr>
        <p:spPr>
          <a:xfrm>
            <a:off x="4685975" y="1152475"/>
            <a:ext cx="378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Metody gradientowe znajdują zastosowania w takich modelach jak na przykład: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Regresja Logistyczna,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niektóre</a:t>
            </a:r>
            <a:r>
              <a:rPr lang="pl"/>
              <a:t> </a:t>
            </a:r>
            <a:r>
              <a:rPr lang="pl"/>
              <a:t>algorytmy</a:t>
            </a:r>
            <a:r>
              <a:rPr lang="pl"/>
              <a:t> uczenia nienadzorowanego,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wszystkie algorytmy bazujące na sieciach neuronowych</a:t>
            </a:r>
            <a:r>
              <a:rPr lang="pl"/>
              <a:t>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l"/>
              <a:t>Regresja Logistyczna</a:t>
            </a:r>
            <a:endParaRPr/>
          </a:p>
        </p:txBody>
      </p:sp>
      <p:sp>
        <p:nvSpPr>
          <p:cNvPr id="179" name="Google Shape;179;p35"/>
          <p:cNvSpPr txBox="1"/>
          <p:nvPr>
            <p:ph idx="1" type="body"/>
          </p:nvPr>
        </p:nvSpPr>
        <p:spPr>
          <a:xfrm>
            <a:off x="921275" y="1152475"/>
            <a:ext cx="341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/>
              <a:t>Model regresji logistycznej polega na przeprowadzeniu kombinacji liniowej atrybutów wraz z </a:t>
            </a:r>
            <a:r>
              <a:rPr lang="pl"/>
              <a:t>wyuczonymi</a:t>
            </a:r>
            <a:r>
              <a:rPr lang="pl"/>
              <a:t> wagami i wyrazem wolnym, po czym włożeniem ich do sigmoidy.</a:t>
            </a:r>
            <a:endParaRPr/>
          </a:p>
        </p:txBody>
      </p:sp>
      <p:sp>
        <p:nvSpPr>
          <p:cNvPr id="180" name="Google Shape;180;p35"/>
          <p:cNvSpPr txBox="1"/>
          <p:nvPr/>
        </p:nvSpPr>
        <p:spPr>
          <a:xfrm>
            <a:off x="6084791" y="3380550"/>
            <a:ext cx="1480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Wykres Sigmoidy</a:t>
            </a:r>
            <a:endParaRPr sz="1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81" name="Google Shape;1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0149" y="782700"/>
            <a:ext cx="4113226" cy="26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Predykcje </a:t>
            </a:r>
            <a:r>
              <a:rPr lang="pl"/>
              <a:t>Regresji Logistycznej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6"/>
          <p:cNvSpPr txBox="1"/>
          <p:nvPr>
            <p:ph idx="1" type="body"/>
          </p:nvPr>
        </p:nvSpPr>
        <p:spPr>
          <a:xfrm>
            <a:off x="1008075" y="1152475"/>
            <a:ext cx="285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Predykcje Regresji Logistycznej powstają w następujący sposób: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/>
              <a:t>W przypadku problemu klasyfikacji binarnej wartości powyżej 0.5 są uznawane za pozytywne.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225" y="1119901"/>
            <a:ext cx="4941799" cy="1762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340000" dist="2667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Regresja Logistyczna w Klasyfikacji Wieloklasowej</a:t>
            </a:r>
            <a:endParaRPr/>
          </a:p>
        </p:txBody>
      </p:sp>
      <p:sp>
        <p:nvSpPr>
          <p:cNvPr id="194" name="Google Shape;194;p37"/>
          <p:cNvSpPr txBox="1"/>
          <p:nvPr>
            <p:ph idx="1" type="body"/>
          </p:nvPr>
        </p:nvSpPr>
        <p:spPr>
          <a:xfrm>
            <a:off x="1008075" y="1152475"/>
            <a:ext cx="416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/>
              <a:t>W przypadku klasyfikacji wieloklasowej stosujemy metodę One-vs-All gdzie uczymy kilka klasyfikatorów binarnych, i zwracany klasę która otrzyma najwyższą wartość. </a:t>
            </a:r>
            <a:endParaRPr/>
          </a:p>
        </p:txBody>
      </p:sp>
      <p:pic>
        <p:nvPicPr>
          <p:cNvPr id="195" name="Google Shape;19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7475" y="1170125"/>
            <a:ext cx="3664124" cy="2574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Detale uczenia regresji logistycznej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8"/>
          <p:cNvSpPr txBox="1"/>
          <p:nvPr>
            <p:ph idx="1" type="body"/>
          </p:nvPr>
        </p:nvSpPr>
        <p:spPr>
          <a:xfrm>
            <a:off x="1008075" y="1152475"/>
            <a:ext cx="416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/>
              <a:t>Po detale uczenia modelu regresji logistycznej zapraszam do prezentacji w texu.</a:t>
            </a:r>
            <a:endParaRPr/>
          </a:p>
        </p:txBody>
      </p:sp>
      <p:pic>
        <p:nvPicPr>
          <p:cNvPr id="202" name="Google Shape;20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7475" y="1170125"/>
            <a:ext cx="3169876" cy="316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Zalety i Wady Regresji Logistycznej</a:t>
            </a:r>
            <a:endParaRPr/>
          </a:p>
        </p:txBody>
      </p:sp>
      <p:sp>
        <p:nvSpPr>
          <p:cNvPr id="208" name="Google Shape;208;p39"/>
          <p:cNvSpPr txBox="1"/>
          <p:nvPr>
            <p:ph idx="1" type="body"/>
          </p:nvPr>
        </p:nvSpPr>
        <p:spPr>
          <a:xfrm>
            <a:off x="684000" y="920075"/>
            <a:ext cx="6703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Zalety: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Działa szybko na zarówno małych i dużych danych,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Łatwa do zrozumienia i wyjaśnienia  (dzięki temu jest </a:t>
            </a:r>
            <a:r>
              <a:rPr lang="pl"/>
              <a:t>używana</a:t>
            </a:r>
            <a:r>
              <a:rPr lang="pl"/>
              <a:t> między innymi w analizie ryzyka kredytowego).</a:t>
            </a:r>
            <a:endParaRPr/>
          </a:p>
        </p:txBody>
      </p:sp>
      <p:sp>
        <p:nvSpPr>
          <p:cNvPr id="209" name="Google Shape;209;p39"/>
          <p:cNvSpPr txBox="1"/>
          <p:nvPr>
            <p:ph idx="1" type="body"/>
          </p:nvPr>
        </p:nvSpPr>
        <p:spPr>
          <a:xfrm>
            <a:off x="736900" y="2665350"/>
            <a:ext cx="665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Wady: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Wrażliwa na outliery,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Wolny na wysoko wymiarowych danych,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Jeśli zależności są bardzo nieliniowe, model może mieć słabe wyniki.</a:t>
            </a:r>
            <a:endParaRPr/>
          </a:p>
        </p:txBody>
      </p:sp>
      <p:pic>
        <p:nvPicPr>
          <p:cNvPr id="210" name="Google Shape;21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7300" y="858000"/>
            <a:ext cx="1277100" cy="17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9"/>
          <p:cNvPicPr preferRelativeResize="0"/>
          <p:nvPr/>
        </p:nvPicPr>
        <p:blipFill rotWithShape="1">
          <a:blip r:embed="rId4">
            <a:alphaModFix/>
          </a:blip>
          <a:srcRect b="11488" l="25401" r="18869" t="0"/>
          <a:stretch/>
        </p:blipFill>
        <p:spPr>
          <a:xfrm>
            <a:off x="7387300" y="2708675"/>
            <a:ext cx="1277100" cy="1680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Metryki ewaluacji klasyfikatorów i Macierz pomyłek</a:t>
            </a:r>
            <a:endParaRPr/>
          </a:p>
        </p:txBody>
      </p:sp>
      <p:sp>
        <p:nvSpPr>
          <p:cNvPr id="217" name="Google Shape;217;p40"/>
          <p:cNvSpPr txBox="1"/>
          <p:nvPr>
            <p:ph idx="1" type="body"/>
          </p:nvPr>
        </p:nvSpPr>
        <p:spPr>
          <a:xfrm>
            <a:off x="1008075" y="1152475"/>
            <a:ext cx="428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/>
              <a:t>Nie wszystkie błędy klasyfikatorów są równoważne. Z tego powodu często używamy tzw. macierzy pomyłek.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/>
              <a:t>Najprostszą metryką jest Celność (ang. accuracy),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/>
              <a:t>Acc = (TP+TN)⁄(TP+FN+FP+TN).</a:t>
            </a:r>
            <a:endParaRPr/>
          </a:p>
        </p:txBody>
      </p:sp>
      <p:pic>
        <p:nvPicPr>
          <p:cNvPr id="218" name="Google Shape;218;p40"/>
          <p:cNvPicPr preferRelativeResize="0"/>
          <p:nvPr/>
        </p:nvPicPr>
        <p:blipFill rotWithShape="1">
          <a:blip r:embed="rId3">
            <a:alphaModFix/>
          </a:blip>
          <a:srcRect b="13046" l="13166" r="24729" t="8404"/>
          <a:stretch/>
        </p:blipFill>
        <p:spPr>
          <a:xfrm>
            <a:off x="5821350" y="1250925"/>
            <a:ext cx="2676575" cy="2538900"/>
          </a:xfrm>
          <a:prstGeom prst="rect">
            <a:avLst/>
          </a:prstGeom>
          <a:noFill/>
          <a:ln>
            <a:noFill/>
          </a:ln>
          <a:effectLst>
            <a:outerShdw blurRad="442913" rotWithShape="0" algn="bl" dir="1800000" dist="40005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Precyzja i </a:t>
            </a:r>
            <a:r>
              <a:rPr lang="pl"/>
              <a:t>Pełność</a:t>
            </a:r>
            <a:endParaRPr/>
          </a:p>
        </p:txBody>
      </p:sp>
      <p:sp>
        <p:nvSpPr>
          <p:cNvPr id="224" name="Google Shape;224;p41"/>
          <p:cNvSpPr txBox="1"/>
          <p:nvPr>
            <p:ph idx="1" type="body"/>
          </p:nvPr>
        </p:nvSpPr>
        <p:spPr>
          <a:xfrm>
            <a:off x="1008075" y="1152475"/>
            <a:ext cx="416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Często błędy typy FP i FN mają </a:t>
            </a:r>
            <a:r>
              <a:rPr lang="pl"/>
              <a:t>różny wpływ na badany problem.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Z tego powodu stosujemy metryki Precyzji (ang. Precision) i Pełności (ang. Recall).</a:t>
            </a:r>
            <a:endParaRPr/>
          </a:p>
        </p:txBody>
      </p:sp>
      <p:pic>
        <p:nvPicPr>
          <p:cNvPr id="225" name="Google Shape;22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175" y="371725"/>
            <a:ext cx="3664127" cy="328638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800000" dist="400050">
              <a:srgbClr val="000000">
                <a:alpha val="8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Metryka F1</a:t>
            </a:r>
            <a:endParaRPr/>
          </a:p>
        </p:txBody>
      </p:sp>
      <p:sp>
        <p:nvSpPr>
          <p:cNvPr id="231" name="Google Shape;231;p42"/>
          <p:cNvSpPr txBox="1"/>
          <p:nvPr>
            <p:ph idx="1" type="body"/>
          </p:nvPr>
        </p:nvSpPr>
        <p:spPr>
          <a:xfrm>
            <a:off x="1008075" y="1152475"/>
            <a:ext cx="5123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Metryka F1 jest zdefiniowana jako średnia harmoniczna Precyzji i Pełności.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l"/>
              <a:t>Średnia harmoniczna jest wybrana, ponieważ zwraca ona wysokie </a:t>
            </a:r>
            <a:r>
              <a:rPr lang="pl"/>
              <a:t>wartości</a:t>
            </a:r>
            <a:r>
              <a:rPr lang="pl"/>
              <a:t> tylko kiedy obie rzeczy są wysokie.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Tym sposobem wysokie F1 znaczy że nasz model nie popada ze skrajności w skrajność.</a:t>
            </a:r>
            <a:endParaRPr/>
          </a:p>
        </p:txBody>
      </p:sp>
      <p:pic>
        <p:nvPicPr>
          <p:cNvPr id="232" name="Google Shape;23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1175" y="445025"/>
            <a:ext cx="2708025" cy="3385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 następną środę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wykład o analizie danych!</a:t>
            </a:r>
            <a:endParaRPr/>
          </a:p>
        </p:txBody>
      </p:sp>
      <p:sp>
        <p:nvSpPr>
          <p:cNvPr id="238" name="Google Shape;238;p43"/>
          <p:cNvSpPr txBox="1"/>
          <p:nvPr/>
        </p:nvSpPr>
        <p:spPr>
          <a:xfrm>
            <a:off x="2354400" y="3219450"/>
            <a:ext cx="443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Wypatrujcie informacji na stronie lub facebooku</a:t>
            </a:r>
            <a:endParaRPr sz="18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Problemy Klasyfikacyjne</a:t>
            </a:r>
            <a:endParaRPr/>
          </a:p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1008075" y="1152475"/>
            <a:ext cx="416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Klasyfikacja zajmuję się </a:t>
            </a:r>
            <a:r>
              <a:rPr lang="pl"/>
              <a:t>problemami</a:t>
            </a:r>
            <a:r>
              <a:rPr lang="pl"/>
              <a:t> </a:t>
            </a:r>
            <a:r>
              <a:rPr lang="pl"/>
              <a:t>przewidywania</a:t>
            </a:r>
            <a:r>
              <a:rPr lang="pl"/>
              <a:t> wartości kategorycznych. Przykłady: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l"/>
              <a:t>przyjęcie, bądź odrzucenie potencjalnych pracowników,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l"/>
              <a:t>podział tweetów na pozytywne i negatywne,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l"/>
              <a:t>rozpoznawanie </a:t>
            </a:r>
            <a:r>
              <a:rPr lang="pl"/>
              <a:t>odręcznie pisanych cyfr.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6" title="6475ee7f074119ae0c60c4bb_image classification data labeling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8149" y="1507101"/>
            <a:ext cx="3917752" cy="163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6"/>
          <p:cNvSpPr txBox="1"/>
          <p:nvPr/>
        </p:nvSpPr>
        <p:spPr>
          <a:xfrm>
            <a:off x="5386825" y="3063700"/>
            <a:ext cx="332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Diagram: </a:t>
            </a:r>
            <a:r>
              <a:rPr lang="pl"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Klasyfikacja</a:t>
            </a:r>
            <a:endParaRPr sz="1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Typy problemów klasyfikacji</a:t>
            </a:r>
            <a:endParaRPr/>
          </a:p>
        </p:txBody>
      </p:sp>
      <p:sp>
        <p:nvSpPr>
          <p:cNvPr id="114" name="Google Shape;114;p27"/>
          <p:cNvSpPr txBox="1"/>
          <p:nvPr>
            <p:ph idx="1" type="body"/>
          </p:nvPr>
        </p:nvSpPr>
        <p:spPr>
          <a:xfrm>
            <a:off x="827925" y="1316175"/>
            <a:ext cx="3001200" cy="16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Typy klasyfikacji: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Binarna (2 klasy)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Wieloklasowa (więcej niż 2 klasy)</a:t>
            </a:r>
            <a:r>
              <a:rPr lang="pl"/>
              <a:t> </a:t>
            </a:r>
            <a:endParaRPr/>
          </a:p>
        </p:txBody>
      </p:sp>
      <p:pic>
        <p:nvPicPr>
          <p:cNvPr id="115" name="Google Shape;1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9125" y="1152475"/>
            <a:ext cx="5231475" cy="180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7"/>
          <p:cNvSpPr txBox="1"/>
          <p:nvPr/>
        </p:nvSpPr>
        <p:spPr>
          <a:xfrm>
            <a:off x="827925" y="2957775"/>
            <a:ext cx="5571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Light"/>
              <a:buChar char="●"/>
            </a:pPr>
            <a:r>
              <a:rPr lang="pl" sz="1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Wielo-etykietowa (ang. “Multilabel”, </a:t>
            </a:r>
            <a:endParaRPr sz="18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1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obiekty należą do więcej niż jednej klasy)</a:t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l"/>
              <a:t>k Najbliższych Sąsiadów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8"/>
          <p:cNvSpPr txBox="1"/>
          <p:nvPr>
            <p:ph idx="1" type="body"/>
          </p:nvPr>
        </p:nvSpPr>
        <p:spPr>
          <a:xfrm>
            <a:off x="725950" y="1152475"/>
            <a:ext cx="402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latin typeface="Lexend"/>
                <a:ea typeface="Lexend"/>
                <a:cs typeface="Lexend"/>
                <a:sym typeface="Lexend"/>
              </a:rPr>
              <a:t>Algorytm k Najbliższych Sąsiadów (ang. k Nearest Neighbours) klasyfikuje poprzez znalezienie </a:t>
            </a:r>
            <a:r>
              <a:rPr lang="pl" sz="1800">
                <a:latin typeface="Lexend"/>
                <a:ea typeface="Lexend"/>
                <a:cs typeface="Lexend"/>
                <a:sym typeface="Lexend"/>
              </a:rPr>
              <a:t>najpopularniejszej</a:t>
            </a:r>
            <a:r>
              <a:rPr lang="pl" sz="1800">
                <a:latin typeface="Lexend"/>
                <a:ea typeface="Lexend"/>
                <a:cs typeface="Lexend"/>
                <a:sym typeface="Lexend"/>
              </a:rPr>
              <a:t> klasy wśród k najbliższych obiektów (względem badanego obiektu wg. dystansu euklidesowego).</a:t>
            </a:r>
            <a:endParaRPr sz="18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23" name="Google Shape;123;p28" title="KNN_decision_surface_animation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150" y="891025"/>
            <a:ext cx="4267251" cy="213362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8"/>
          <p:cNvSpPr txBox="1"/>
          <p:nvPr/>
        </p:nvSpPr>
        <p:spPr>
          <a:xfrm>
            <a:off x="3074400" y="3578400"/>
            <a:ext cx="35352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Tutaj </a:t>
            </a:r>
            <a:r>
              <a:rPr lang="pl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k jest parametrem wybranym przez użytkownika.</a:t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5" name="Google Shape;125;p28"/>
          <p:cNvSpPr txBox="1"/>
          <p:nvPr/>
        </p:nvSpPr>
        <p:spPr>
          <a:xfrm>
            <a:off x="5926175" y="2988000"/>
            <a:ext cx="19152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Animacja algorytmu dla k=3</a:t>
            </a:r>
            <a:endParaRPr sz="1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Zalety i Wady KNN</a:t>
            </a:r>
            <a:endParaRPr/>
          </a:p>
        </p:txBody>
      </p:sp>
      <p:sp>
        <p:nvSpPr>
          <p:cNvPr id="131" name="Google Shape;131;p29"/>
          <p:cNvSpPr txBox="1"/>
          <p:nvPr>
            <p:ph idx="1" type="body"/>
          </p:nvPr>
        </p:nvSpPr>
        <p:spPr>
          <a:xfrm>
            <a:off x="1489800" y="920075"/>
            <a:ext cx="585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Zalety: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Naturalnie wspiera klasyfikacje wieloklasową.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Dobrze sprawdza się na małych danych.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Brak założeń o </a:t>
            </a:r>
            <a:r>
              <a:rPr lang="pl"/>
              <a:t>rozkładzie</a:t>
            </a:r>
            <a:r>
              <a:rPr lang="pl"/>
              <a:t> danych.</a:t>
            </a:r>
            <a:endParaRPr/>
          </a:p>
        </p:txBody>
      </p:sp>
      <p:pic>
        <p:nvPicPr>
          <p:cNvPr id="132" name="Google Shape;1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7200" y="2701650"/>
            <a:ext cx="1307850" cy="163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9"/>
          <p:cNvPicPr preferRelativeResize="0"/>
          <p:nvPr/>
        </p:nvPicPr>
        <p:blipFill rotWithShape="1">
          <a:blip r:embed="rId4">
            <a:alphaModFix/>
          </a:blip>
          <a:srcRect b="0" l="27185" r="13855" t="0"/>
          <a:stretch/>
        </p:blipFill>
        <p:spPr>
          <a:xfrm>
            <a:off x="7307200" y="769475"/>
            <a:ext cx="1307850" cy="1663748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1489800" y="2433225"/>
            <a:ext cx="585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Wady: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Wolny na dużych danych.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</a:t>
            </a:r>
            <a:r>
              <a:rPr lang="pl"/>
              <a:t>rażliwy na nieistotne atrybuty.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Wolny na </a:t>
            </a:r>
            <a:r>
              <a:rPr lang="pl"/>
              <a:t>wysoko wymiarowych</a:t>
            </a:r>
            <a:r>
              <a:rPr lang="pl"/>
              <a:t> danych.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Duże problemy z niezbalansowanymi danymi.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Implementacja</a:t>
            </a:r>
            <a:endParaRPr/>
          </a:p>
        </p:txBody>
      </p:sp>
      <p:sp>
        <p:nvSpPr>
          <p:cNvPr id="140" name="Google Shape;140;p30"/>
          <p:cNvSpPr txBox="1"/>
          <p:nvPr>
            <p:ph idx="1" type="body"/>
          </p:nvPr>
        </p:nvSpPr>
        <p:spPr>
          <a:xfrm>
            <a:off x="887525" y="1152475"/>
            <a:ext cx="340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pl" sz="1813">
                <a:latin typeface="Lexend"/>
                <a:ea typeface="Lexend"/>
                <a:cs typeface="Lexend"/>
                <a:sym typeface="Lexend"/>
              </a:rPr>
              <a:t>Uproszczona implementacja w pythonie:</a:t>
            </a:r>
            <a:endParaRPr sz="1813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41" name="Google Shape;14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2125" y="445025"/>
            <a:ext cx="4547875" cy="3579854"/>
          </a:xfrm>
          <a:prstGeom prst="rect">
            <a:avLst/>
          </a:prstGeom>
          <a:noFill/>
          <a:ln>
            <a:noFill/>
          </a:ln>
          <a:effectLst>
            <a:outerShdw blurRad="371475" rotWithShape="0" algn="bl" dir="1380000" dist="952500">
              <a:srgbClr val="000000">
                <a:alpha val="56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Metoda Gradientu Prostego</a:t>
            </a:r>
            <a:endParaRPr/>
          </a:p>
        </p:txBody>
      </p:sp>
      <p:sp>
        <p:nvSpPr>
          <p:cNvPr id="147" name="Google Shape;147;p31"/>
          <p:cNvSpPr txBox="1"/>
          <p:nvPr>
            <p:ph idx="1" type="body"/>
          </p:nvPr>
        </p:nvSpPr>
        <p:spPr>
          <a:xfrm>
            <a:off x="1008075" y="1152475"/>
            <a:ext cx="416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Metoda gradientu prostego to numeryczna metoda szukania parametrów θ minimalizujących funkcję kosztu J(θ).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Algorytm polega na </a:t>
            </a:r>
            <a:r>
              <a:rPr lang="pl"/>
              <a:t>kroczeniu</a:t>
            </a:r>
            <a:r>
              <a:rPr lang="pl"/>
              <a:t> w kierunku ujemnego gradientu </a:t>
            </a:r>
            <a:r>
              <a:rPr lang="pl"/>
              <a:t>∇​J(θ) aż do znalezienia minimum.</a:t>
            </a:r>
            <a:endParaRPr/>
          </a:p>
        </p:txBody>
      </p:sp>
      <p:pic>
        <p:nvPicPr>
          <p:cNvPr id="148" name="Google Shape;14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1175" y="950325"/>
            <a:ext cx="3664125" cy="2442750"/>
          </a:xfrm>
          <a:prstGeom prst="rect">
            <a:avLst/>
          </a:prstGeom>
          <a:noFill/>
          <a:ln>
            <a:noFill/>
          </a:ln>
          <a:effectLst>
            <a:outerShdw blurRad="342900" rotWithShape="0" algn="bl" dir="4200000" dist="209550">
              <a:srgbClr val="000000">
                <a:alpha val="50000"/>
              </a:srgbClr>
            </a:outerShdw>
            <a:reflection blurRad="0" dir="5400000" dist="38100" endA="0" endPos="9000" fadeDir="5400012" kx="0" rotWithShape="0" algn="bl" stPos="0" sy="-100000" ky="0"/>
          </a:effectLst>
        </p:spPr>
      </p:pic>
      <p:sp>
        <p:nvSpPr>
          <p:cNvPr id="149" name="Google Shape;149;p31"/>
          <p:cNvSpPr txBox="1"/>
          <p:nvPr/>
        </p:nvSpPr>
        <p:spPr>
          <a:xfrm>
            <a:off x="6105238" y="3541350"/>
            <a:ext cx="20760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Wizualizacja Metody Gradientu Prostego</a:t>
            </a:r>
            <a:endParaRPr sz="1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Algorytm</a:t>
            </a:r>
            <a:endParaRPr/>
          </a:p>
        </p:txBody>
      </p:sp>
      <p:sp>
        <p:nvSpPr>
          <p:cNvPr id="155" name="Google Shape;155;p32"/>
          <p:cNvSpPr txBox="1"/>
          <p:nvPr/>
        </p:nvSpPr>
        <p:spPr>
          <a:xfrm>
            <a:off x="814100" y="1245550"/>
            <a:ext cx="5300100" cy="3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56" name="Google Shape;1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1550" y="1139825"/>
            <a:ext cx="2944925" cy="238640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2"/>
          <p:cNvSpPr txBox="1"/>
          <p:nvPr/>
        </p:nvSpPr>
        <p:spPr>
          <a:xfrm>
            <a:off x="5954013" y="35262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Wizualizacja Metody Gradientu Prostego</a:t>
            </a:r>
            <a:endParaRPr sz="1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58" name="Google Shape;15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525" y="1139825"/>
            <a:ext cx="5381288" cy="23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2"/>
          <p:cNvSpPr txBox="1"/>
          <p:nvPr/>
        </p:nvSpPr>
        <p:spPr>
          <a:xfrm>
            <a:off x="1608163" y="35262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Algorytm </a:t>
            </a:r>
            <a:r>
              <a:rPr lang="pl"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Gradientu Prostego</a:t>
            </a:r>
            <a:endParaRPr sz="1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l"/>
              <a:t>Algorytm w kodzie</a:t>
            </a:r>
            <a:endParaRPr/>
          </a:p>
        </p:txBody>
      </p:sp>
      <p:sp>
        <p:nvSpPr>
          <p:cNvPr id="165" name="Google Shape;165;p33"/>
          <p:cNvSpPr txBox="1"/>
          <p:nvPr>
            <p:ph idx="1" type="body"/>
          </p:nvPr>
        </p:nvSpPr>
        <p:spPr>
          <a:xfrm>
            <a:off x="1008075" y="1152475"/>
            <a:ext cx="416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pl" sz="1813"/>
              <a:t>Znacznie u</a:t>
            </a:r>
            <a:r>
              <a:rPr lang="pl" sz="1813"/>
              <a:t>proszczona implementacja w pythonie:</a:t>
            </a:r>
            <a:endParaRPr/>
          </a:p>
        </p:txBody>
      </p:sp>
      <p:pic>
        <p:nvPicPr>
          <p:cNvPr id="166" name="Google Shape;166;p33"/>
          <p:cNvPicPr preferRelativeResize="0"/>
          <p:nvPr/>
        </p:nvPicPr>
        <p:blipFill rotWithShape="1">
          <a:blip r:embed="rId3">
            <a:alphaModFix/>
          </a:blip>
          <a:srcRect b="6942" l="2093" r="3164" t="0"/>
          <a:stretch/>
        </p:blipFill>
        <p:spPr>
          <a:xfrm>
            <a:off x="3880000" y="1964700"/>
            <a:ext cx="4865100" cy="179195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1920000" dist="6381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